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9" d="100"/>
          <a:sy n="79" d="100"/>
        </p:scale>
        <p:origin x="314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7FAB0A3-3D94-42AD-BC6C-6D932D19E44A}" type="datetimeFigureOut">
              <a:rPr kumimoji="1" lang="ja-JP" altLang="en-US" smtClean="0"/>
              <a:t>2025/10/2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BA39CC-6E04-423A-99E2-03CB0809F94F}" type="slidenum">
              <a:rPr kumimoji="1" lang="ja-JP" altLang="en-US" smtClean="0"/>
              <a:t>‹#›</a:t>
            </a:fld>
            <a:endParaRPr kumimoji="1" lang="ja-JP" altLang="en-US"/>
          </a:p>
        </p:txBody>
      </p:sp>
    </p:spTree>
    <p:extLst>
      <p:ext uri="{BB962C8B-B14F-4D97-AF65-F5344CB8AC3E}">
        <p14:creationId xmlns:p14="http://schemas.microsoft.com/office/powerpoint/2010/main" val="3558418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FAB0A3-3D94-42AD-BC6C-6D932D19E44A}" type="datetimeFigureOut">
              <a:rPr kumimoji="1" lang="ja-JP" altLang="en-US" smtClean="0"/>
              <a:t>2025/10/2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BA39CC-6E04-423A-99E2-03CB0809F94F}" type="slidenum">
              <a:rPr kumimoji="1" lang="ja-JP" altLang="en-US" smtClean="0"/>
              <a:t>‹#›</a:t>
            </a:fld>
            <a:endParaRPr kumimoji="1" lang="ja-JP" altLang="en-US"/>
          </a:p>
        </p:txBody>
      </p:sp>
    </p:spTree>
    <p:extLst>
      <p:ext uri="{BB962C8B-B14F-4D97-AF65-F5344CB8AC3E}">
        <p14:creationId xmlns:p14="http://schemas.microsoft.com/office/powerpoint/2010/main" val="4170891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FAB0A3-3D94-42AD-BC6C-6D932D19E44A}" type="datetimeFigureOut">
              <a:rPr kumimoji="1" lang="ja-JP" altLang="en-US" smtClean="0"/>
              <a:t>2025/10/2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BA39CC-6E04-423A-99E2-03CB0809F94F}" type="slidenum">
              <a:rPr kumimoji="1" lang="ja-JP" altLang="en-US" smtClean="0"/>
              <a:t>‹#›</a:t>
            </a:fld>
            <a:endParaRPr kumimoji="1" lang="ja-JP" altLang="en-US"/>
          </a:p>
        </p:txBody>
      </p:sp>
    </p:spTree>
    <p:extLst>
      <p:ext uri="{BB962C8B-B14F-4D97-AF65-F5344CB8AC3E}">
        <p14:creationId xmlns:p14="http://schemas.microsoft.com/office/powerpoint/2010/main" val="4197527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FAB0A3-3D94-42AD-BC6C-6D932D19E44A}" type="datetimeFigureOut">
              <a:rPr kumimoji="1" lang="ja-JP" altLang="en-US" smtClean="0"/>
              <a:t>2025/10/2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BA39CC-6E04-423A-99E2-03CB0809F94F}" type="slidenum">
              <a:rPr kumimoji="1" lang="ja-JP" altLang="en-US" smtClean="0"/>
              <a:t>‹#›</a:t>
            </a:fld>
            <a:endParaRPr kumimoji="1" lang="ja-JP" altLang="en-US"/>
          </a:p>
        </p:txBody>
      </p:sp>
    </p:spTree>
    <p:extLst>
      <p:ext uri="{BB962C8B-B14F-4D97-AF65-F5344CB8AC3E}">
        <p14:creationId xmlns:p14="http://schemas.microsoft.com/office/powerpoint/2010/main" val="4266195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7FAB0A3-3D94-42AD-BC6C-6D932D19E44A}" type="datetimeFigureOut">
              <a:rPr kumimoji="1" lang="ja-JP" altLang="en-US" smtClean="0"/>
              <a:t>2025/10/2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BA39CC-6E04-423A-99E2-03CB0809F94F}" type="slidenum">
              <a:rPr kumimoji="1" lang="ja-JP" altLang="en-US" smtClean="0"/>
              <a:t>‹#›</a:t>
            </a:fld>
            <a:endParaRPr kumimoji="1" lang="ja-JP" altLang="en-US"/>
          </a:p>
        </p:txBody>
      </p:sp>
    </p:spTree>
    <p:extLst>
      <p:ext uri="{BB962C8B-B14F-4D97-AF65-F5344CB8AC3E}">
        <p14:creationId xmlns:p14="http://schemas.microsoft.com/office/powerpoint/2010/main" val="488710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7FAB0A3-3D94-42AD-BC6C-6D932D19E44A}" type="datetimeFigureOut">
              <a:rPr kumimoji="1" lang="ja-JP" altLang="en-US" smtClean="0"/>
              <a:t>2025/10/2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BA39CC-6E04-423A-99E2-03CB0809F94F}" type="slidenum">
              <a:rPr kumimoji="1" lang="ja-JP" altLang="en-US" smtClean="0"/>
              <a:t>‹#›</a:t>
            </a:fld>
            <a:endParaRPr kumimoji="1" lang="ja-JP" altLang="en-US"/>
          </a:p>
        </p:txBody>
      </p:sp>
    </p:spTree>
    <p:extLst>
      <p:ext uri="{BB962C8B-B14F-4D97-AF65-F5344CB8AC3E}">
        <p14:creationId xmlns:p14="http://schemas.microsoft.com/office/powerpoint/2010/main" val="3083472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7FAB0A3-3D94-42AD-BC6C-6D932D19E44A}" type="datetimeFigureOut">
              <a:rPr kumimoji="1" lang="ja-JP" altLang="en-US" smtClean="0"/>
              <a:t>2025/10/2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3BA39CC-6E04-423A-99E2-03CB0809F94F}" type="slidenum">
              <a:rPr kumimoji="1" lang="ja-JP" altLang="en-US" smtClean="0"/>
              <a:t>‹#›</a:t>
            </a:fld>
            <a:endParaRPr kumimoji="1" lang="ja-JP" altLang="en-US"/>
          </a:p>
        </p:txBody>
      </p:sp>
    </p:spTree>
    <p:extLst>
      <p:ext uri="{BB962C8B-B14F-4D97-AF65-F5344CB8AC3E}">
        <p14:creationId xmlns:p14="http://schemas.microsoft.com/office/powerpoint/2010/main" val="3392911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7FAB0A3-3D94-42AD-BC6C-6D932D19E44A}" type="datetimeFigureOut">
              <a:rPr kumimoji="1" lang="ja-JP" altLang="en-US" smtClean="0"/>
              <a:t>2025/10/2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3BA39CC-6E04-423A-99E2-03CB0809F94F}" type="slidenum">
              <a:rPr kumimoji="1" lang="ja-JP" altLang="en-US" smtClean="0"/>
              <a:t>‹#›</a:t>
            </a:fld>
            <a:endParaRPr kumimoji="1" lang="ja-JP" altLang="en-US"/>
          </a:p>
        </p:txBody>
      </p:sp>
    </p:spTree>
    <p:extLst>
      <p:ext uri="{BB962C8B-B14F-4D97-AF65-F5344CB8AC3E}">
        <p14:creationId xmlns:p14="http://schemas.microsoft.com/office/powerpoint/2010/main" val="4058015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FAB0A3-3D94-42AD-BC6C-6D932D19E44A}" type="datetimeFigureOut">
              <a:rPr kumimoji="1" lang="ja-JP" altLang="en-US" smtClean="0"/>
              <a:t>2025/10/2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3BA39CC-6E04-423A-99E2-03CB0809F94F}" type="slidenum">
              <a:rPr kumimoji="1" lang="ja-JP" altLang="en-US" smtClean="0"/>
              <a:t>‹#›</a:t>
            </a:fld>
            <a:endParaRPr kumimoji="1" lang="ja-JP" altLang="en-US"/>
          </a:p>
        </p:txBody>
      </p:sp>
    </p:spTree>
    <p:extLst>
      <p:ext uri="{BB962C8B-B14F-4D97-AF65-F5344CB8AC3E}">
        <p14:creationId xmlns:p14="http://schemas.microsoft.com/office/powerpoint/2010/main" val="2913860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7FAB0A3-3D94-42AD-BC6C-6D932D19E44A}" type="datetimeFigureOut">
              <a:rPr kumimoji="1" lang="ja-JP" altLang="en-US" smtClean="0"/>
              <a:t>2025/10/2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BA39CC-6E04-423A-99E2-03CB0809F94F}" type="slidenum">
              <a:rPr kumimoji="1" lang="ja-JP" altLang="en-US" smtClean="0"/>
              <a:t>‹#›</a:t>
            </a:fld>
            <a:endParaRPr kumimoji="1" lang="ja-JP" altLang="en-US"/>
          </a:p>
        </p:txBody>
      </p:sp>
    </p:spTree>
    <p:extLst>
      <p:ext uri="{BB962C8B-B14F-4D97-AF65-F5344CB8AC3E}">
        <p14:creationId xmlns:p14="http://schemas.microsoft.com/office/powerpoint/2010/main" val="1390874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7FAB0A3-3D94-42AD-BC6C-6D932D19E44A}" type="datetimeFigureOut">
              <a:rPr kumimoji="1" lang="ja-JP" altLang="en-US" smtClean="0"/>
              <a:t>2025/10/2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BA39CC-6E04-423A-99E2-03CB0809F94F}" type="slidenum">
              <a:rPr kumimoji="1" lang="ja-JP" altLang="en-US" smtClean="0"/>
              <a:t>‹#›</a:t>
            </a:fld>
            <a:endParaRPr kumimoji="1" lang="ja-JP" altLang="en-US"/>
          </a:p>
        </p:txBody>
      </p:sp>
    </p:spTree>
    <p:extLst>
      <p:ext uri="{BB962C8B-B14F-4D97-AF65-F5344CB8AC3E}">
        <p14:creationId xmlns:p14="http://schemas.microsoft.com/office/powerpoint/2010/main" val="3073126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7FAB0A3-3D94-42AD-BC6C-6D932D19E44A}" type="datetimeFigureOut">
              <a:rPr kumimoji="1" lang="ja-JP" altLang="en-US" smtClean="0"/>
              <a:t>2025/10/2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3BA39CC-6E04-423A-99E2-03CB0809F94F}" type="slidenum">
              <a:rPr kumimoji="1" lang="ja-JP" altLang="en-US" smtClean="0"/>
              <a:t>‹#›</a:t>
            </a:fld>
            <a:endParaRPr kumimoji="1" lang="ja-JP" altLang="en-US"/>
          </a:p>
        </p:txBody>
      </p:sp>
    </p:spTree>
    <p:extLst>
      <p:ext uri="{BB962C8B-B14F-4D97-AF65-F5344CB8AC3E}">
        <p14:creationId xmlns:p14="http://schemas.microsoft.com/office/powerpoint/2010/main" val="25685053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C56FF4BE-D859-2E61-FB3A-2EA5EA8C7AAB}"/>
              </a:ext>
            </a:extLst>
          </p:cNvPr>
          <p:cNvSpPr>
            <a:spLocks noGrp="1"/>
          </p:cNvSpPr>
          <p:nvPr>
            <p:ph type="subTitle" idx="1"/>
          </p:nvPr>
        </p:nvSpPr>
        <p:spPr>
          <a:xfrm>
            <a:off x="263272" y="4357198"/>
            <a:ext cx="6331451" cy="1015008"/>
          </a:xfrm>
        </p:spPr>
        <p:txBody>
          <a:bodyPr>
            <a:noAutofit/>
          </a:bodyPr>
          <a:lstStyle/>
          <a:p>
            <a:pPr algn="l"/>
            <a:r>
              <a:rPr lang="ja-JP" altLang="en-US" sz="1200" b="1" dirty="0"/>
              <a:t>〇相談時の必要書類</a:t>
            </a:r>
            <a:endParaRPr lang="en-US" altLang="ja-JP" sz="1200" b="1" dirty="0"/>
          </a:p>
          <a:p>
            <a:pPr algn="l"/>
            <a:r>
              <a:rPr lang="ja-JP" altLang="en-US" sz="1200" b="1" dirty="0"/>
              <a:t>・直近の確定申告書と決算書（２期分）</a:t>
            </a:r>
            <a:endParaRPr lang="en-US" altLang="ja-JP" sz="1200" b="1" dirty="0"/>
          </a:p>
          <a:p>
            <a:pPr algn="l"/>
            <a:r>
              <a:rPr lang="ja-JP" altLang="en-US" sz="1200" b="1" dirty="0"/>
              <a:t>・直近の試算表（直近の売上等がわかるもの）</a:t>
            </a:r>
            <a:endParaRPr lang="en-US" altLang="ja-JP" sz="1200" b="1" dirty="0"/>
          </a:p>
          <a:p>
            <a:pPr algn="l"/>
            <a:r>
              <a:rPr lang="ja-JP" altLang="en-US" sz="1200" b="1" dirty="0"/>
              <a:t>・ご商売の概要がわかるもの（日本政策金融公庫をはじめて利用する方）</a:t>
            </a:r>
          </a:p>
        </p:txBody>
      </p:sp>
      <p:sp>
        <p:nvSpPr>
          <p:cNvPr id="4" name="タイトル 1">
            <a:extLst>
              <a:ext uri="{FF2B5EF4-FFF2-40B4-BE49-F238E27FC236}">
                <a16:creationId xmlns:a16="http://schemas.microsoft.com/office/drawing/2014/main" id="{F7AB6D4A-440F-9841-DFF7-169CDB0F20C8}"/>
              </a:ext>
            </a:extLst>
          </p:cNvPr>
          <p:cNvSpPr txBox="1">
            <a:spLocks/>
          </p:cNvSpPr>
          <p:nvPr/>
        </p:nvSpPr>
        <p:spPr>
          <a:xfrm>
            <a:off x="448437" y="1423733"/>
            <a:ext cx="6066907" cy="1175566"/>
          </a:xfrm>
          <a:prstGeom prst="rect">
            <a:avLst/>
          </a:prstGeom>
        </p:spPr>
        <p:txBody>
          <a:bodyPr vert="horz" lIns="91440" tIns="45720" rIns="91440" bIns="45720" rtlCol="0" anchor="b">
            <a:normAutofit fontScale="92500"/>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l">
              <a:lnSpc>
                <a:spcPts val="2100"/>
              </a:lnSpc>
            </a:pPr>
            <a:r>
              <a:rPr lang="ja-JP" altLang="en-US" sz="1100" dirty="0">
                <a:latin typeface="Antique Olive Compact" panose="020B0904030504030204" pitchFamily="34" charset="0"/>
                <a:ea typeface="ＤＦ平成ゴシック体W5" panose="02010609000101010101" pitchFamily="1" charset="-128"/>
              </a:rPr>
              <a:t>　</a:t>
            </a:r>
            <a:r>
              <a:rPr lang="ja-JP" altLang="en-US" sz="1400" dirty="0">
                <a:latin typeface="Antique Olive Compact" panose="020B0904030504030204" pitchFamily="34" charset="0"/>
                <a:ea typeface="ＤＦ平成ゴシック体W5" panose="02010609000101010101" pitchFamily="1" charset="-128"/>
              </a:rPr>
              <a:t>商工会では、常時融資相談を行っておりますが、年末の繁忙期を迎え、仕入資金等の運転資金や設備資金が特に必要な時期を迎えます。商工業者を対象に、日本政策金融公庫の職員による融資相談会を開催します。</a:t>
            </a:r>
            <a:endParaRPr lang="en-US" altLang="ja-JP" sz="1400" dirty="0">
              <a:latin typeface="Antique Olive Compact" panose="020B0904030504030204" pitchFamily="34" charset="0"/>
              <a:ea typeface="ＤＦ平成ゴシック体W5" panose="02010609000101010101" pitchFamily="1" charset="-128"/>
            </a:endParaRPr>
          </a:p>
          <a:p>
            <a:pPr algn="l">
              <a:lnSpc>
                <a:spcPts val="2100"/>
              </a:lnSpc>
            </a:pPr>
            <a:r>
              <a:rPr lang="ja-JP" altLang="en-US" sz="1400" dirty="0">
                <a:latin typeface="Antique Olive Compact" panose="020B0904030504030204" pitchFamily="34" charset="0"/>
                <a:ea typeface="ＤＦ平成ゴシック体W5" panose="02010609000101010101" pitchFamily="1" charset="-128"/>
              </a:rPr>
              <a:t>　年末年始前の資金需要や普段の資金需要など是非この機会をご利用下さい。</a:t>
            </a:r>
          </a:p>
        </p:txBody>
      </p:sp>
      <p:graphicFrame>
        <p:nvGraphicFramePr>
          <p:cNvPr id="5" name="表 5">
            <a:extLst>
              <a:ext uri="{FF2B5EF4-FFF2-40B4-BE49-F238E27FC236}">
                <a16:creationId xmlns:a16="http://schemas.microsoft.com/office/drawing/2014/main" id="{BA9D879F-D7D8-A373-859B-DFF8B53BAD3D}"/>
              </a:ext>
            </a:extLst>
          </p:cNvPr>
          <p:cNvGraphicFramePr>
            <a:graphicFrameLocks noGrp="1"/>
          </p:cNvGraphicFramePr>
          <p:nvPr>
            <p:extLst>
              <p:ext uri="{D42A27DB-BD31-4B8C-83A1-F6EECF244321}">
                <p14:modId xmlns:p14="http://schemas.microsoft.com/office/powerpoint/2010/main" val="537683516"/>
              </p:ext>
            </p:extLst>
          </p:nvPr>
        </p:nvGraphicFramePr>
        <p:xfrm>
          <a:off x="263272" y="2647920"/>
          <a:ext cx="6393097" cy="1659856"/>
        </p:xfrm>
        <a:graphic>
          <a:graphicData uri="http://schemas.openxmlformats.org/drawingml/2006/table">
            <a:tbl>
              <a:tblPr firstRow="1" bandRow="1">
                <a:tableStyleId>{073A0DAA-6AF3-43AB-8588-CEC1D06C72B9}</a:tableStyleId>
              </a:tblPr>
              <a:tblGrid>
                <a:gridCol w="2631650">
                  <a:extLst>
                    <a:ext uri="{9D8B030D-6E8A-4147-A177-3AD203B41FA5}">
                      <a16:colId xmlns:a16="http://schemas.microsoft.com/office/drawing/2014/main" val="2186884083"/>
                    </a:ext>
                  </a:extLst>
                </a:gridCol>
                <a:gridCol w="2210050">
                  <a:extLst>
                    <a:ext uri="{9D8B030D-6E8A-4147-A177-3AD203B41FA5}">
                      <a16:colId xmlns:a16="http://schemas.microsoft.com/office/drawing/2014/main" val="3238288351"/>
                    </a:ext>
                  </a:extLst>
                </a:gridCol>
                <a:gridCol w="1551397">
                  <a:extLst>
                    <a:ext uri="{9D8B030D-6E8A-4147-A177-3AD203B41FA5}">
                      <a16:colId xmlns:a16="http://schemas.microsoft.com/office/drawing/2014/main" val="2561021210"/>
                    </a:ext>
                  </a:extLst>
                </a:gridCol>
              </a:tblGrid>
              <a:tr h="440656">
                <a:tc>
                  <a:txBody>
                    <a:bodyPr/>
                    <a:lstStyle/>
                    <a:p>
                      <a:pPr algn="ctr"/>
                      <a:r>
                        <a:rPr kumimoji="1" lang="ja-JP" altLang="en-US" sz="1600" baseline="0" dirty="0">
                          <a:solidFill>
                            <a:schemeClr val="tx1"/>
                          </a:solidFill>
                        </a:rPr>
                        <a:t>開　催　日</a:t>
                      </a:r>
                    </a:p>
                  </a:txBody>
                  <a:tcPr anchor="ctr">
                    <a:solidFill>
                      <a:schemeClr val="bg2">
                        <a:lumMod val="90000"/>
                      </a:schemeClr>
                    </a:solidFill>
                  </a:tcPr>
                </a:tc>
                <a:tc>
                  <a:txBody>
                    <a:bodyPr/>
                    <a:lstStyle/>
                    <a:p>
                      <a:pPr algn="ctr"/>
                      <a:r>
                        <a:rPr kumimoji="1" lang="ja-JP" altLang="en-US" sz="1600" baseline="0" dirty="0">
                          <a:solidFill>
                            <a:schemeClr val="tx1"/>
                          </a:solidFill>
                        </a:rPr>
                        <a:t>開　催　時　間</a:t>
                      </a:r>
                    </a:p>
                  </a:txBody>
                  <a:tcPr anchor="ctr">
                    <a:solidFill>
                      <a:schemeClr val="bg2">
                        <a:lumMod val="90000"/>
                      </a:schemeClr>
                    </a:solidFill>
                  </a:tcPr>
                </a:tc>
                <a:tc>
                  <a:txBody>
                    <a:bodyPr/>
                    <a:lstStyle/>
                    <a:p>
                      <a:pPr algn="ctr"/>
                      <a:r>
                        <a:rPr kumimoji="1" lang="ja-JP" altLang="en-US" sz="1600" baseline="0" dirty="0">
                          <a:solidFill>
                            <a:schemeClr val="tx1"/>
                          </a:solidFill>
                        </a:rPr>
                        <a:t>会　場</a:t>
                      </a:r>
                    </a:p>
                  </a:txBody>
                  <a:tcPr anchor="ctr">
                    <a:solidFill>
                      <a:schemeClr val="bg2">
                        <a:lumMod val="90000"/>
                      </a:schemeClr>
                    </a:solidFill>
                  </a:tcPr>
                </a:tc>
                <a:extLst>
                  <a:ext uri="{0D108BD9-81ED-4DB2-BD59-A6C34878D82A}">
                    <a16:rowId xmlns:a16="http://schemas.microsoft.com/office/drawing/2014/main" val="2840617818"/>
                  </a:ext>
                </a:extLst>
              </a:tr>
              <a:tr h="206060">
                <a:tc>
                  <a:txBody>
                    <a:bodyPr/>
                    <a:lstStyle/>
                    <a:p>
                      <a:pPr algn="ctr"/>
                      <a:endParaRPr kumimoji="1" lang="en-US" altLang="ja-JP" sz="1600" b="1" baseline="0" dirty="0">
                        <a:solidFill>
                          <a:schemeClr val="tx1"/>
                        </a:solidFill>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b="1" baseline="0" dirty="0">
                          <a:solidFill>
                            <a:schemeClr val="tx1"/>
                          </a:solidFill>
                        </a:rPr>
                        <a:t>令和７年１１月１７日（月）</a:t>
                      </a:r>
                      <a:endParaRPr kumimoji="1" lang="en-US" altLang="ja-JP" sz="1400" b="1" baseline="0" dirty="0">
                        <a:solidFill>
                          <a:schemeClr val="tx1"/>
                        </a:solidFill>
                      </a:endParaRPr>
                    </a:p>
                    <a:p>
                      <a:pPr algn="ctr"/>
                      <a:endParaRPr kumimoji="1" lang="en-US" altLang="ja-JP" sz="1400" b="1" baseline="0" dirty="0">
                        <a:solidFill>
                          <a:schemeClr val="tx1"/>
                        </a:solidFill>
                      </a:endParaRPr>
                    </a:p>
                    <a:p>
                      <a:pPr algn="ctr"/>
                      <a:r>
                        <a:rPr kumimoji="1" lang="ja-JP" altLang="en-US" sz="1400" b="1" baseline="0" dirty="0">
                          <a:solidFill>
                            <a:schemeClr val="tx1"/>
                          </a:solidFill>
                        </a:rPr>
                        <a:t>令和７年１１月１８日（火）</a:t>
                      </a:r>
                      <a:endParaRPr kumimoji="1" lang="en-US" altLang="ja-JP" sz="1400" b="1" baseline="0" dirty="0">
                        <a:solidFill>
                          <a:schemeClr val="tx1"/>
                        </a:solidFill>
                      </a:endParaRPr>
                    </a:p>
                    <a:p>
                      <a:pPr algn="ctr"/>
                      <a:endParaRPr kumimoji="1" lang="ja-JP" altLang="en-US" sz="1600" b="1" baseline="0" dirty="0">
                        <a:solidFill>
                          <a:schemeClr val="tx1"/>
                        </a:solidFill>
                      </a:endParaRPr>
                    </a:p>
                  </a:txBody>
                  <a:tcPr anchor="ctr">
                    <a:solidFill>
                      <a:schemeClr val="bg2">
                        <a:lumMod val="90000"/>
                      </a:schemeClr>
                    </a:solidFill>
                  </a:tcPr>
                </a:tc>
                <a:tc>
                  <a:txBody>
                    <a:bodyPr/>
                    <a:lstStyle/>
                    <a:p>
                      <a:pPr algn="ctr"/>
                      <a:r>
                        <a:rPr kumimoji="1" lang="ja-JP" altLang="en-US" sz="1400" b="1" baseline="0" dirty="0">
                          <a:solidFill>
                            <a:schemeClr val="tx1"/>
                          </a:solidFill>
                        </a:rPr>
                        <a:t>１３時～１７時</a:t>
                      </a:r>
                      <a:endParaRPr kumimoji="1" lang="en-US" altLang="ja-JP" sz="1400" b="1" baseline="0" dirty="0">
                        <a:solidFill>
                          <a:schemeClr val="tx1"/>
                        </a:solidFill>
                      </a:endParaRPr>
                    </a:p>
                    <a:p>
                      <a:pPr algn="ctr"/>
                      <a:endParaRPr kumimoji="1" lang="en-US" altLang="ja-JP" sz="1400" b="1" baseline="0" dirty="0">
                        <a:solidFill>
                          <a:schemeClr val="tx1"/>
                        </a:solidFill>
                      </a:endParaRPr>
                    </a:p>
                    <a:p>
                      <a:pPr algn="ctr"/>
                      <a:r>
                        <a:rPr kumimoji="1" lang="ja-JP" altLang="en-US" sz="1400" b="1" baseline="0" dirty="0">
                          <a:solidFill>
                            <a:schemeClr val="tx1"/>
                          </a:solidFill>
                        </a:rPr>
                        <a:t>    ９時～１２時</a:t>
                      </a:r>
                      <a:endParaRPr kumimoji="1" lang="en-US" altLang="ja-JP" sz="1400" b="1" baseline="0" dirty="0">
                        <a:solidFill>
                          <a:schemeClr val="tx1"/>
                        </a:solidFill>
                      </a:endParaRPr>
                    </a:p>
                  </a:txBody>
                  <a:tcPr anchor="ctr">
                    <a:solidFill>
                      <a:schemeClr val="bg2">
                        <a:lumMod val="90000"/>
                      </a:schemeClr>
                    </a:solidFill>
                  </a:tcPr>
                </a:tc>
                <a:tc>
                  <a:txBody>
                    <a:bodyPr/>
                    <a:lstStyle/>
                    <a:p>
                      <a:pPr algn="ctr"/>
                      <a:r>
                        <a:rPr kumimoji="1" lang="ja-JP" altLang="en-US" sz="1200" b="1" baseline="0" dirty="0">
                          <a:solidFill>
                            <a:schemeClr val="tx1"/>
                          </a:solidFill>
                        </a:rPr>
                        <a:t>開発総合センター</a:t>
                      </a:r>
                      <a:endParaRPr kumimoji="1" lang="en-US" altLang="ja-JP" sz="1200" b="1" baseline="0" dirty="0">
                        <a:solidFill>
                          <a:schemeClr val="tx1"/>
                        </a:solidFill>
                      </a:endParaRPr>
                    </a:p>
                    <a:p>
                      <a:pPr algn="ctr"/>
                      <a:endParaRPr kumimoji="1" lang="en-US" altLang="ja-JP" sz="1200" b="1" baseline="0" dirty="0">
                        <a:solidFill>
                          <a:schemeClr val="tx1"/>
                        </a:solidFill>
                      </a:endParaRPr>
                    </a:p>
                    <a:p>
                      <a:pPr algn="ctr"/>
                      <a:r>
                        <a:rPr kumimoji="1" lang="ja-JP" altLang="en-US" sz="1600" b="1" baseline="0" dirty="0">
                          <a:solidFill>
                            <a:schemeClr val="tx1"/>
                          </a:solidFill>
                        </a:rPr>
                        <a:t>１階　青年室</a:t>
                      </a:r>
                    </a:p>
                  </a:txBody>
                  <a:tcPr anchor="ctr">
                    <a:solidFill>
                      <a:schemeClr val="bg2">
                        <a:lumMod val="90000"/>
                      </a:schemeClr>
                    </a:solidFill>
                  </a:tcPr>
                </a:tc>
                <a:extLst>
                  <a:ext uri="{0D108BD9-81ED-4DB2-BD59-A6C34878D82A}">
                    <a16:rowId xmlns:a16="http://schemas.microsoft.com/office/drawing/2014/main" val="1110621387"/>
                  </a:ext>
                </a:extLst>
              </a:tr>
            </a:tbl>
          </a:graphicData>
        </a:graphic>
      </p:graphicFrame>
      <p:graphicFrame>
        <p:nvGraphicFramePr>
          <p:cNvPr id="8" name="表 7">
            <a:extLst>
              <a:ext uri="{FF2B5EF4-FFF2-40B4-BE49-F238E27FC236}">
                <a16:creationId xmlns:a16="http://schemas.microsoft.com/office/drawing/2014/main" id="{A57DF3AB-49AA-6C26-7012-CD1C07353764}"/>
              </a:ext>
            </a:extLst>
          </p:cNvPr>
          <p:cNvGraphicFramePr>
            <a:graphicFrameLocks noGrp="1"/>
          </p:cNvGraphicFramePr>
          <p:nvPr>
            <p:extLst>
              <p:ext uri="{D42A27DB-BD31-4B8C-83A1-F6EECF244321}">
                <p14:modId xmlns:p14="http://schemas.microsoft.com/office/powerpoint/2010/main" val="2100268787"/>
              </p:ext>
            </p:extLst>
          </p:nvPr>
        </p:nvGraphicFramePr>
        <p:xfrm>
          <a:off x="263272" y="5610992"/>
          <a:ext cx="6331451" cy="1815371"/>
        </p:xfrm>
        <a:graphic>
          <a:graphicData uri="http://schemas.openxmlformats.org/drawingml/2006/table">
            <a:tbl>
              <a:tblPr/>
              <a:tblGrid>
                <a:gridCol w="979455">
                  <a:extLst>
                    <a:ext uri="{9D8B030D-6E8A-4147-A177-3AD203B41FA5}">
                      <a16:colId xmlns:a16="http://schemas.microsoft.com/office/drawing/2014/main" val="1440789103"/>
                    </a:ext>
                  </a:extLst>
                </a:gridCol>
                <a:gridCol w="1766315">
                  <a:extLst>
                    <a:ext uri="{9D8B030D-6E8A-4147-A177-3AD203B41FA5}">
                      <a16:colId xmlns:a16="http://schemas.microsoft.com/office/drawing/2014/main" val="1079750952"/>
                    </a:ext>
                  </a:extLst>
                </a:gridCol>
                <a:gridCol w="1068844">
                  <a:extLst>
                    <a:ext uri="{9D8B030D-6E8A-4147-A177-3AD203B41FA5}">
                      <a16:colId xmlns:a16="http://schemas.microsoft.com/office/drawing/2014/main" val="2249899061"/>
                    </a:ext>
                  </a:extLst>
                </a:gridCol>
                <a:gridCol w="2516837">
                  <a:extLst>
                    <a:ext uri="{9D8B030D-6E8A-4147-A177-3AD203B41FA5}">
                      <a16:colId xmlns:a16="http://schemas.microsoft.com/office/drawing/2014/main" val="2800073442"/>
                    </a:ext>
                  </a:extLst>
                </a:gridCol>
              </a:tblGrid>
              <a:tr h="457206">
                <a:tc gridSpan="2">
                  <a:txBody>
                    <a:bodyPr/>
                    <a:lstStyle/>
                    <a:p>
                      <a:pPr algn="ctr">
                        <a:lnSpc>
                          <a:spcPts val="2000"/>
                        </a:lnSpc>
                      </a:pPr>
                      <a:r>
                        <a:rPr lang="ja-JP" sz="1400" kern="100" dirty="0">
                          <a:solidFill>
                            <a:srgbClr val="FFFFFF"/>
                          </a:solidFill>
                          <a:effectLst/>
                          <a:latin typeface="Century" panose="02040604050505020304" pitchFamily="18" charset="0"/>
                          <a:ea typeface="HGP創英角ｺﾞｼｯｸUB" panose="020B0900000000000000" pitchFamily="50" charset="-128"/>
                          <a:cs typeface="Times New Roman" panose="02020603050405020304" pitchFamily="18" charset="0"/>
                        </a:rPr>
                        <a:t>今すぐＦＡＸを！</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99060" algn="ctr">
                        <a:lnSpc>
                          <a:spcPts val="2000"/>
                        </a:lnSpc>
                      </a:pPr>
                      <a:r>
                        <a:rPr lang="en-US" sz="1400" kern="100" dirty="0">
                          <a:solidFill>
                            <a:srgbClr val="FFFFFF"/>
                          </a:solidFill>
                          <a:effectLst/>
                          <a:latin typeface="HGP創英角ｺﾞｼｯｸUB" panose="020B0900000000000000" pitchFamily="50" charset="-128"/>
                          <a:ea typeface="ＭＳ 明朝" panose="02020609040205080304" pitchFamily="17" charset="-128"/>
                          <a:cs typeface="Times New Roman" panose="02020603050405020304" pitchFamily="18" charset="0"/>
                        </a:rPr>
                        <a:t>FAX 04992-2-1144</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endParaRPr kumimoji="1" lang="ja-JP" altLang="en-US"/>
                    </a:p>
                  </a:txBody>
                  <a:tcPr/>
                </a:tc>
                <a:tc>
                  <a:txBody>
                    <a:bodyPr/>
                    <a:lstStyle/>
                    <a:p>
                      <a:pPr algn="ctr"/>
                      <a:r>
                        <a:rPr lang="ja-JP" sz="1050" kern="100" dirty="0">
                          <a:effectLst/>
                          <a:latin typeface="Century" panose="02040604050505020304" pitchFamily="18" charset="0"/>
                          <a:ea typeface="HG丸ｺﾞｼｯｸM-PRO" panose="020F0600000000000000" pitchFamily="50" charset="-128"/>
                          <a:cs typeface="Times New Roman" panose="02020603050405020304" pitchFamily="18" charset="0"/>
                        </a:rPr>
                        <a:t>事業所名</a:t>
                      </a:r>
                      <a:endParaRPr kumimoji="1" lang="ja-JP" altLang="en-US" dirty="0"/>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05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R="570865" algn="l"/>
                      <a:r>
                        <a:rPr lang="en-US" sz="105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r>
                        <a:rPr lang="en-US" sz="105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2187534"/>
                  </a:ext>
                </a:extLst>
              </a:tr>
              <a:tr h="360249">
                <a:tc rowSpan="2">
                  <a:txBody>
                    <a:bodyPr/>
                    <a:lstStyle/>
                    <a:p>
                      <a:pPr algn="ctr"/>
                      <a:r>
                        <a:rPr lang="ja-JP" sz="1050" kern="100" dirty="0">
                          <a:effectLst/>
                          <a:latin typeface="Century" panose="02040604050505020304" pitchFamily="18" charset="0"/>
                          <a:ea typeface="HG丸ｺﾞｼｯｸM-PRO" panose="020F0600000000000000" pitchFamily="50" charset="-128"/>
                          <a:cs typeface="Times New Roman" panose="02020603050405020304" pitchFamily="18" charset="0"/>
                        </a:rPr>
                        <a:t>参加者氏名</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r>
                        <a:rPr lang="en-US" sz="105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5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TEL</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5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8224449"/>
                  </a:ext>
                </a:extLst>
              </a:tr>
              <a:tr h="303959">
                <a:tc vMerge="1">
                  <a:txBody>
                    <a:bodyPr/>
                    <a:lstStyle/>
                    <a:p>
                      <a:endParaRPr kumimoji="1" lang="ja-JP" altLang="en-US"/>
                    </a:p>
                  </a:txBody>
                  <a:tcPr/>
                </a:tc>
                <a:tc vMerge="1">
                  <a:txBody>
                    <a:bodyPr/>
                    <a:lstStyle/>
                    <a:p>
                      <a:endParaRPr kumimoji="1" lang="ja-JP" altLang="en-US"/>
                    </a:p>
                  </a:txBody>
                  <a:tcPr/>
                </a:tc>
                <a:tc>
                  <a:txBody>
                    <a:bodyPr/>
                    <a:lstStyle/>
                    <a:p>
                      <a:pPr algn="ctr"/>
                      <a:r>
                        <a:rPr lang="en-US" sz="1050" kern="100">
                          <a:effectLst/>
                          <a:latin typeface="HG丸ｺﾞｼｯｸM-PRO" panose="020F0600000000000000" pitchFamily="50" charset="-128"/>
                          <a:ea typeface="ＭＳ 明朝" panose="02020609040205080304" pitchFamily="17" charset="-128"/>
                          <a:cs typeface="Times New Roman" panose="02020603050405020304" pitchFamily="18" charset="0"/>
                        </a:rPr>
                        <a:t>FAX</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50" kern="10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p>
                      <a:pPr algn="ctr"/>
                      <a:r>
                        <a:rPr lang="en-US" sz="1050" kern="10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206841"/>
                  </a:ext>
                </a:extLst>
              </a:tr>
              <a:tr h="653688">
                <a:tc>
                  <a:txBody>
                    <a:bodyPr/>
                    <a:lstStyle/>
                    <a:p>
                      <a:pPr algn="ctr"/>
                      <a:r>
                        <a:rPr lang="ja-JP" sz="1050" kern="100" dirty="0">
                          <a:effectLst/>
                          <a:latin typeface="Century" panose="02040604050505020304" pitchFamily="18" charset="0"/>
                          <a:ea typeface="HG丸ｺﾞｼｯｸM-PRO" panose="020F0600000000000000" pitchFamily="50" charset="-128"/>
                          <a:cs typeface="Times New Roman" panose="02020603050405020304" pitchFamily="18" charset="0"/>
                        </a:rPr>
                        <a:t>希望する時間</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ts val="1600"/>
                        </a:lnSpc>
                      </a:pPr>
                      <a:endParaRPr lang="ja-JP" sz="1050" kern="100" dirty="0">
                        <a:effectLst/>
                        <a:latin typeface="Century" panose="02040604050505020304" pitchFamily="18" charset="0"/>
                        <a:ea typeface="HG丸ｺﾞｼｯｸM-PRO" panose="020F0600000000000000" pitchFamily="50" charset="-128"/>
                        <a:cs typeface="Times New Roman" panose="02020603050405020304" pitchFamily="18" charset="0"/>
                      </a:endParaRPr>
                    </a:p>
                    <a:p>
                      <a:pPr algn="ctr">
                        <a:lnSpc>
                          <a:spcPts val="1600"/>
                        </a:lnSpc>
                      </a:pPr>
                      <a:r>
                        <a:rPr lang="ja-JP" altLang="en-US" sz="1600" kern="100" dirty="0">
                          <a:effectLst/>
                          <a:latin typeface="Century" panose="02040604050505020304" pitchFamily="18" charset="0"/>
                          <a:ea typeface="HG丸ｺﾞｼｯｸM-PRO" panose="020F0600000000000000" pitchFamily="50" charset="-128"/>
                          <a:cs typeface="Times New Roman" panose="02020603050405020304" pitchFamily="18" charset="0"/>
                        </a:rPr>
                        <a:t>時　　 分～　　　 時　　 分</a:t>
                      </a:r>
                      <a:endParaRPr lang="en-US" altLang="ja-JP" sz="1600" kern="100" dirty="0">
                        <a:effectLst/>
                        <a:latin typeface="Century" panose="02040604050505020304" pitchFamily="18" charset="0"/>
                        <a:ea typeface="HG丸ｺﾞｼｯｸM-PRO" panose="020F0600000000000000" pitchFamily="50" charset="-128"/>
                        <a:cs typeface="Times New Roman" panose="02020603050405020304" pitchFamily="18" charset="0"/>
                      </a:endParaRPr>
                    </a:p>
                    <a:p>
                      <a:pPr algn="ctr">
                        <a:lnSpc>
                          <a:spcPts val="1600"/>
                        </a:lnSpc>
                      </a:pPr>
                      <a:r>
                        <a:rPr lang="en-US" alt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相談時間は１時間程度です</a:t>
                      </a:r>
                      <a:endParaRPr lang="ja-JP" altLang="en-US"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6195" marR="36195" marT="0"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extLst>
                  <a:ext uri="{0D108BD9-81ED-4DB2-BD59-A6C34878D82A}">
                    <a16:rowId xmlns:a16="http://schemas.microsoft.com/office/drawing/2014/main" val="2190858530"/>
                  </a:ext>
                </a:extLst>
              </a:tr>
            </a:tbl>
          </a:graphicData>
        </a:graphic>
      </p:graphicFrame>
      <p:sp>
        <p:nvSpPr>
          <p:cNvPr id="9" name="字幕 2">
            <a:extLst>
              <a:ext uri="{FF2B5EF4-FFF2-40B4-BE49-F238E27FC236}">
                <a16:creationId xmlns:a16="http://schemas.microsoft.com/office/drawing/2014/main" id="{F1CB2237-6DCE-7432-337D-544FA66BB7B2}"/>
              </a:ext>
            </a:extLst>
          </p:cNvPr>
          <p:cNvSpPr txBox="1">
            <a:spLocks/>
          </p:cNvSpPr>
          <p:nvPr/>
        </p:nvSpPr>
        <p:spPr>
          <a:xfrm>
            <a:off x="528475" y="7496712"/>
            <a:ext cx="6066250" cy="894145"/>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ts val="1700"/>
              </a:lnSpc>
            </a:pPr>
            <a:r>
              <a:rPr lang="ja-JP" altLang="en-US" sz="1500" dirty="0"/>
              <a:t>希望時間を調整し、後日確定した時間をお知らせいたします。相談時間前までに商工会へお越しください。電話での申込も可能です。</a:t>
            </a:r>
            <a:endParaRPr lang="en-US" altLang="ja-JP" sz="1500" dirty="0"/>
          </a:p>
          <a:p>
            <a:r>
              <a:rPr lang="ja-JP" altLang="en-US" b="1" dirty="0"/>
              <a:t>大島町商工会　電話２－３７９１</a:t>
            </a:r>
            <a:endParaRPr lang="en-US" altLang="ja-JP" b="1" dirty="0"/>
          </a:p>
        </p:txBody>
      </p:sp>
      <p:sp>
        <p:nvSpPr>
          <p:cNvPr id="10" name="正方形/長方形 9">
            <a:extLst>
              <a:ext uri="{FF2B5EF4-FFF2-40B4-BE49-F238E27FC236}">
                <a16:creationId xmlns:a16="http://schemas.microsoft.com/office/drawing/2014/main" id="{2A480AD1-DB17-43B2-8187-8DC6D2F8933C}"/>
              </a:ext>
            </a:extLst>
          </p:cNvPr>
          <p:cNvSpPr/>
          <p:nvPr/>
        </p:nvSpPr>
        <p:spPr>
          <a:xfrm>
            <a:off x="369062" y="314814"/>
            <a:ext cx="6225663" cy="1200329"/>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kumimoji="1" lang="ja-JP" altLang="en-US" sz="3600" dirty="0">
                <a:ln w="12700" cmpd="sng">
                  <a:solidFill>
                    <a:schemeClr val="tx1"/>
                  </a:solidFill>
                  <a:prstDash val="solid"/>
                </a:ln>
                <a:latin typeface="MT平成ゴシック体W5 JIS X 0213" panose="02000500000000000000" pitchFamily="2" charset="-128"/>
                <a:ea typeface="MT平成ゴシック体W5 JIS X 0213" panose="02000500000000000000" pitchFamily="2" charset="-128"/>
              </a:rPr>
              <a:t>日本政策金融公庫融資相談会</a:t>
            </a:r>
            <a:endParaRPr kumimoji="1" lang="en-US" altLang="ja-JP" sz="3600" dirty="0">
              <a:ln w="12700" cmpd="sng">
                <a:solidFill>
                  <a:schemeClr val="tx1"/>
                </a:solidFill>
                <a:prstDash val="solid"/>
              </a:ln>
              <a:latin typeface="MT平成ゴシック体W5 JIS X 0213" panose="02000500000000000000" pitchFamily="2" charset="-128"/>
              <a:ea typeface="MT平成ゴシック体W5 JIS X 0213" panose="02000500000000000000" pitchFamily="2" charset="-128"/>
            </a:endParaRPr>
          </a:p>
          <a:p>
            <a:pPr algn="ctr"/>
            <a:r>
              <a:rPr kumimoji="1" lang="ja-JP" altLang="en-US" sz="3600" dirty="0">
                <a:ln w="12700" cmpd="sng">
                  <a:solidFill>
                    <a:schemeClr val="tx1"/>
                  </a:solidFill>
                  <a:prstDash val="solid"/>
                </a:ln>
                <a:latin typeface="MT平成ゴシック体W5 JIS X 0213" panose="02000500000000000000" pitchFamily="2" charset="-128"/>
                <a:ea typeface="MT平成ゴシック体W5 JIS X 0213" panose="02000500000000000000" pitchFamily="2" charset="-128"/>
              </a:rPr>
              <a:t>（一日公庫）のご案内</a:t>
            </a:r>
            <a:endParaRPr lang="ja-JP" altLang="en-US" sz="3600" dirty="0">
              <a:ln w="12700" cmpd="sng">
                <a:solidFill>
                  <a:schemeClr val="tx1"/>
                </a:solidFill>
                <a:prstDash val="solid"/>
              </a:ln>
              <a:latin typeface="MT平成ゴシック体W5 JIS X 0213" panose="02000500000000000000" pitchFamily="2" charset="-128"/>
              <a:ea typeface="MT平成ゴシック体W5 JIS X 0213" panose="02000500000000000000" pitchFamily="2" charset="-128"/>
            </a:endParaRPr>
          </a:p>
        </p:txBody>
      </p:sp>
      <p:sp>
        <p:nvSpPr>
          <p:cNvPr id="14" name="Text Box 1230">
            <a:extLst>
              <a:ext uri="{FF2B5EF4-FFF2-40B4-BE49-F238E27FC236}">
                <a16:creationId xmlns:a16="http://schemas.microsoft.com/office/drawing/2014/main" id="{D2377261-C5FA-2102-2C24-CD75C4D6211B}"/>
              </a:ext>
            </a:extLst>
          </p:cNvPr>
          <p:cNvSpPr txBox="1">
            <a:spLocks noChangeArrowheads="1"/>
          </p:cNvSpPr>
          <p:nvPr/>
        </p:nvSpPr>
        <p:spPr bwMode="auto">
          <a:xfrm>
            <a:off x="395872" y="8461207"/>
            <a:ext cx="6066250" cy="121736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just"/>
            <a:r>
              <a:rPr lang="en-US" altLang="ja-JP" sz="105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05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日本公庫ダイレクトのご案内</a:t>
            </a:r>
            <a:r>
              <a:rPr lang="en-US" altLang="ja-JP" sz="105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r>
              <a:rPr lang="ja-JP" altLang="en-US" sz="105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日本公庫ダイレクトは、日本政策金融公庫がインターネットで提供するサービスを無料でご利用いただける会員専用サイトです。経営に役立つ情報や最新のセミナー開催情報など、耳よりな情報をお届けしています。</a:t>
            </a:r>
            <a:br>
              <a:rPr lang="ja-JP" altLang="en-US" sz="105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105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また、日本公庫とお取引のあるお客さまは、お取引状況の確認や残高証明書などの各種証明書をオンラインで入手可能です。</a:t>
            </a:r>
            <a:br>
              <a:rPr lang="ja-JP" altLang="en-US" sz="105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105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詳しくは、日本政策金融公庫公式ホームページをご覧下さい。</a:t>
            </a:r>
          </a:p>
        </p:txBody>
      </p:sp>
      <p:sp>
        <p:nvSpPr>
          <p:cNvPr id="2" name="字幕 2">
            <a:extLst>
              <a:ext uri="{FF2B5EF4-FFF2-40B4-BE49-F238E27FC236}">
                <a16:creationId xmlns:a16="http://schemas.microsoft.com/office/drawing/2014/main" id="{8CB671E5-D761-311C-B7C2-B045D6E9EE01}"/>
              </a:ext>
            </a:extLst>
          </p:cNvPr>
          <p:cNvSpPr txBox="1">
            <a:spLocks/>
          </p:cNvSpPr>
          <p:nvPr/>
        </p:nvSpPr>
        <p:spPr>
          <a:xfrm>
            <a:off x="3621710" y="4602459"/>
            <a:ext cx="3034659" cy="514902"/>
          </a:xfrm>
          <a:prstGeom prst="rect">
            <a:avLst/>
          </a:prstGeom>
          <a:ln w="19050">
            <a:solidFill>
              <a:schemeClr val="tx1"/>
            </a:solidFill>
          </a:ln>
        </p:spPr>
        <p:txBody>
          <a:bodyPr vert="horz" lIns="91440" tIns="45720" rIns="91440" bIns="45720" rtlCol="0" anchor="ctr">
            <a:normAutofit fontScale="92500"/>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nSpc>
                <a:spcPct val="100000"/>
              </a:lnSpc>
            </a:pPr>
            <a:r>
              <a:rPr lang="ja-JP" altLang="en-US" b="1" dirty="0"/>
              <a:t>申込締切</a:t>
            </a:r>
            <a:r>
              <a:rPr lang="ja-JP" altLang="en-US" b="1"/>
              <a:t>１１月１２日（水）</a:t>
            </a:r>
            <a:endParaRPr lang="en-US" altLang="ja-JP" b="1" dirty="0"/>
          </a:p>
        </p:txBody>
      </p:sp>
    </p:spTree>
    <p:extLst>
      <p:ext uri="{BB962C8B-B14F-4D97-AF65-F5344CB8AC3E}">
        <p14:creationId xmlns:p14="http://schemas.microsoft.com/office/powerpoint/2010/main" val="249885210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268</TotalTime>
  <Words>348</Words>
  <Application>Microsoft Office PowerPoint</Application>
  <PresentationFormat>A4 210 x 297 mm</PresentationFormat>
  <Paragraphs>43</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HGP創英角ｺﾞｼｯｸUB</vt:lpstr>
      <vt:lpstr>HG丸ｺﾞｼｯｸM-PRO</vt:lpstr>
      <vt:lpstr>MT平成ゴシック体W5 JIS X 0213</vt:lpstr>
      <vt:lpstr>Antique Olive Compact</vt:lpstr>
      <vt:lpstr>Arial</vt:lpstr>
      <vt:lpstr>Calibri</vt:lpstr>
      <vt:lpstr>Calibri Light</vt:lpstr>
      <vt:lpstr>Century</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河野 敬太</dc:creator>
  <cp:lastModifiedBy>oshima27_user</cp:lastModifiedBy>
  <cp:revision>12</cp:revision>
  <cp:lastPrinted>2023-05-23T07:20:22Z</cp:lastPrinted>
  <dcterms:created xsi:type="dcterms:W3CDTF">2022-11-01T01:14:46Z</dcterms:created>
  <dcterms:modified xsi:type="dcterms:W3CDTF">2025-10-02T00:09:04Z</dcterms:modified>
</cp:coreProperties>
</file>